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9"/>
  </p:notesMasterIdLst>
  <p:sldIdLst>
    <p:sldId id="350" r:id="rId3"/>
    <p:sldId id="342" r:id="rId4"/>
    <p:sldId id="296" r:id="rId5"/>
    <p:sldId id="352" r:id="rId6"/>
    <p:sldId id="345" r:id="rId7"/>
    <p:sldId id="348" r:id="rId8"/>
    <p:sldId id="353" r:id="rId9"/>
    <p:sldId id="354" r:id="rId10"/>
    <p:sldId id="355" r:id="rId11"/>
    <p:sldId id="356" r:id="rId12"/>
    <p:sldId id="357" r:id="rId13"/>
    <p:sldId id="358" r:id="rId14"/>
    <p:sldId id="359" r:id="rId15"/>
    <p:sldId id="360" r:id="rId16"/>
    <p:sldId id="361" r:id="rId17"/>
    <p:sldId id="351" r:id="rId1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9" autoAdjust="0"/>
    <p:restoredTop sz="94660"/>
  </p:normalViewPr>
  <p:slideViewPr>
    <p:cSldViewPr snapToGrid="0" showGuides="1">
      <p:cViewPr varScale="1">
        <p:scale>
          <a:sx n="93" d="100"/>
          <a:sy n="93" d="100"/>
        </p:scale>
        <p:origin x="264"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70F673-CE0A-4F1A-BA94-32197C5073F7}" type="datetimeFigureOut">
              <a:rPr lang="zh-CN" altLang="en-US" smtClean="0"/>
              <a:t>2025-09-09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8942CD-2B58-4382-9338-20D919B9F7B2}" type="slidenum">
              <a:rPr lang="zh-CN" altLang="en-US" smtClean="0"/>
              <a:t>‹#›</a:t>
            </a:fld>
            <a:endParaRPr lang="zh-CN" altLang="en-US"/>
          </a:p>
        </p:txBody>
      </p:sp>
    </p:spTree>
    <p:extLst>
      <p:ext uri="{BB962C8B-B14F-4D97-AF65-F5344CB8AC3E}">
        <p14:creationId xmlns:p14="http://schemas.microsoft.com/office/powerpoint/2010/main" val="36936472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26195952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77653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6964082"/>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34892400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927053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898259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933847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628890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415872507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slide" Target="slide7.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Unit 4</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My Favourite Subject</a:t>
            </a:r>
          </a:p>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A</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(3a-3d)</a:t>
            </a:r>
            <a:endParaRPr lang="en-US" altLang="zh-CN" sz="4656" b="1" smtClean="0">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207095596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309234"/>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.Amy lives near the school.She walks to school every day.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Amy walks to school every day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lives near the school.</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.Why don’t you watch some wonderful films?(</a:t>
            </a:r>
            <a:r>
              <a:rPr lang="zh-CN" altLang="zh-CN" sz="2800">
                <a:solidFill>
                  <a:srgbClr val="000000"/>
                </a:solidFill>
                <a:latin typeface="Times New Roman" panose="02020603050405020304" pitchFamily="18" charset="0"/>
                <a:cs typeface="Times New Roman" panose="02020603050405020304" pitchFamily="18" charset="0"/>
              </a:rPr>
              <a:t>补全答语</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I have lots of homework to do.</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5530921" y="1877595"/>
            <a:ext cx="188545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because she</a:t>
            </a:r>
            <a:endParaRPr lang="zh-CN" altLang="en-US" sz="2800"/>
          </a:p>
        </p:txBody>
      </p:sp>
      <p:sp>
        <p:nvSpPr>
          <p:cNvPr id="4" name="矩形 3"/>
          <p:cNvSpPr>
            <a:spLocks noChangeAspect="1"/>
          </p:cNvSpPr>
          <p:nvPr/>
        </p:nvSpPr>
        <p:spPr>
          <a:xfrm>
            <a:off x="660971" y="2987395"/>
            <a:ext cx="137730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Because</a:t>
            </a:r>
            <a:endParaRPr lang="zh-CN" altLang="en-US" sz="2800"/>
          </a:p>
        </p:txBody>
      </p:sp>
    </p:spTree>
    <p:extLst>
      <p:ext uri="{BB962C8B-B14F-4D97-AF65-F5344CB8AC3E}">
        <p14:creationId xmlns:p14="http://schemas.microsoft.com/office/powerpoint/2010/main" val="1176349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93853"/>
            <a:ext cx="11430000" cy="619374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四、语法填空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Dear Jenny,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am very busy on Friday.At 8:00 I have maths.It is not fun.The teacher says it is useful, </a:t>
            </a: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 think it is difficult.Then at 9:00 I have science.It is </a:t>
            </a: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interesting subject.At 10:00 I have history.After that, I have PE at 11:00.It is easy </a:t>
            </a: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exciting.Lunch is </a:t>
            </a: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smtClean="0">
                <a:solidFill>
                  <a:srgbClr val="000000"/>
                </a:solidFill>
                <a:latin typeface="Times New Roman" panose="02020603050405020304" pitchFamily="18" charset="0"/>
                <a:cs typeface="Times New Roman" panose="02020603050405020304" pitchFamily="18" charset="0"/>
              </a:rPr>
              <a:t>._______</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12:00 to 13:00, and after that we have the fifth(</a:t>
            </a:r>
            <a:r>
              <a:rPr lang="zh-CN" altLang="zh-CN" sz="2800">
                <a:solidFill>
                  <a:srgbClr val="000000"/>
                </a:solidFill>
                <a:latin typeface="Times New Roman" panose="02020603050405020304" pitchFamily="18" charset="0"/>
                <a:cs typeface="Times New Roman" panose="02020603050405020304" pitchFamily="18" charset="0"/>
              </a:rPr>
              <a:t>第五</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(class)—Chinese.It is my favourite subject.</a:t>
            </a: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(we) Chinese teacher, Mrs Wang, is great </a:t>
            </a:r>
            <a:r>
              <a:rPr lang="en-US" altLang="zh-CN" sz="2800" b="1">
                <a:solidFill>
                  <a:srgbClr val="000000"/>
                </a:solidFill>
                <a:latin typeface="Times New Roman" panose="02020603050405020304" pitchFamily="18" charset="0"/>
                <a:cs typeface="Times New Roman" panose="02020603050405020304" pitchFamily="18" charset="0"/>
              </a:rPr>
              <a:t>7</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(fun).My Chinese class finishes at 13:50, and after that I have an art class for two </a:t>
            </a:r>
            <a:r>
              <a:rPr lang="en-US" altLang="zh-CN" sz="2800" b="1">
                <a:solidFill>
                  <a:srgbClr val="000000"/>
                </a:solidFill>
                <a:latin typeface="Times New Roman" panose="02020603050405020304" pitchFamily="18" charset="0"/>
                <a:cs typeface="Times New Roman" panose="02020603050405020304" pitchFamily="18" charset="0"/>
              </a:rPr>
              <a:t>8</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(hour).It is </a:t>
            </a:r>
            <a:r>
              <a:rPr lang="en-US" altLang="zh-CN" sz="2800" b="1">
                <a:solidFill>
                  <a:srgbClr val="000000"/>
                </a:solidFill>
                <a:latin typeface="Times New Roman" panose="02020603050405020304" pitchFamily="18" charset="0"/>
                <a:cs typeface="Times New Roman" panose="02020603050405020304" pitchFamily="18" charset="0"/>
              </a:rPr>
              <a:t>9</a:t>
            </a:r>
            <a:r>
              <a:rPr lang="en-US" altLang="zh-CN" sz="2800" smtClean="0">
                <a:solidFill>
                  <a:srgbClr val="000000"/>
                </a:solidFill>
                <a:latin typeface="Times New Roman" panose="02020603050405020304" pitchFamily="18" charset="0"/>
                <a:cs typeface="Times New Roman" panose="02020603050405020304" pitchFamily="18" charset="0"/>
              </a:rPr>
              <a:t>.____________</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(real) relaxing!</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589106" y="1867512"/>
            <a:ext cx="64312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but</a:t>
            </a:r>
            <a:endParaRPr lang="zh-CN" altLang="en-US" sz="2800"/>
          </a:p>
        </p:txBody>
      </p:sp>
      <p:sp>
        <p:nvSpPr>
          <p:cNvPr id="4" name="矩形 3"/>
          <p:cNvSpPr>
            <a:spLocks noChangeAspect="1"/>
          </p:cNvSpPr>
          <p:nvPr/>
        </p:nvSpPr>
        <p:spPr>
          <a:xfrm>
            <a:off x="3066206" y="2429831"/>
            <a:ext cx="52290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an</a:t>
            </a:r>
            <a:endParaRPr lang="zh-CN" altLang="en-US" sz="2800"/>
          </a:p>
        </p:txBody>
      </p:sp>
      <p:sp>
        <p:nvSpPr>
          <p:cNvPr id="5" name="矩形 4"/>
          <p:cNvSpPr>
            <a:spLocks noChangeAspect="1"/>
          </p:cNvSpPr>
          <p:nvPr/>
        </p:nvSpPr>
        <p:spPr>
          <a:xfrm>
            <a:off x="5751412" y="3002424"/>
            <a:ext cx="70243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and</a:t>
            </a:r>
            <a:endParaRPr lang="zh-CN" altLang="en-US" sz="2800"/>
          </a:p>
        </p:txBody>
      </p:sp>
      <p:sp>
        <p:nvSpPr>
          <p:cNvPr id="6" name="矩形 5"/>
          <p:cNvSpPr>
            <a:spLocks noChangeAspect="1"/>
          </p:cNvSpPr>
          <p:nvPr/>
        </p:nvSpPr>
        <p:spPr>
          <a:xfrm>
            <a:off x="10405606" y="3025342"/>
            <a:ext cx="88357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from</a:t>
            </a:r>
            <a:endParaRPr lang="zh-CN" altLang="en-US" sz="2800"/>
          </a:p>
        </p:txBody>
      </p:sp>
      <p:sp>
        <p:nvSpPr>
          <p:cNvPr id="7" name="矩形 6"/>
          <p:cNvSpPr>
            <a:spLocks noChangeAspect="1"/>
          </p:cNvSpPr>
          <p:nvPr/>
        </p:nvSpPr>
        <p:spPr>
          <a:xfrm>
            <a:off x="8616154" y="3546565"/>
            <a:ext cx="88357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class</a:t>
            </a:r>
            <a:endParaRPr lang="zh-CN" altLang="en-US" sz="2800"/>
          </a:p>
        </p:txBody>
      </p:sp>
      <p:sp>
        <p:nvSpPr>
          <p:cNvPr id="8" name="矩形 7"/>
          <p:cNvSpPr>
            <a:spLocks noChangeAspect="1"/>
          </p:cNvSpPr>
          <p:nvPr/>
        </p:nvSpPr>
        <p:spPr>
          <a:xfrm>
            <a:off x="6012060" y="4070547"/>
            <a:ext cx="74411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Our</a:t>
            </a:r>
            <a:endParaRPr lang="zh-CN" altLang="en-US" sz="2800"/>
          </a:p>
        </p:txBody>
      </p:sp>
      <p:sp>
        <p:nvSpPr>
          <p:cNvPr id="9" name="矩形 8"/>
          <p:cNvSpPr>
            <a:spLocks noChangeAspect="1"/>
          </p:cNvSpPr>
          <p:nvPr/>
        </p:nvSpPr>
        <p:spPr>
          <a:xfrm>
            <a:off x="3219307" y="4647242"/>
            <a:ext cx="66396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fun</a:t>
            </a:r>
            <a:endParaRPr lang="zh-CN" altLang="en-US" sz="2800"/>
          </a:p>
        </p:txBody>
      </p:sp>
      <p:sp>
        <p:nvSpPr>
          <p:cNvPr id="10" name="矩形 9"/>
          <p:cNvSpPr>
            <a:spLocks noChangeAspect="1"/>
          </p:cNvSpPr>
          <p:nvPr/>
        </p:nvSpPr>
        <p:spPr>
          <a:xfrm>
            <a:off x="5931684" y="5219835"/>
            <a:ext cx="1342034"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hours</a:t>
            </a:r>
            <a:r>
              <a:rPr lang="zh-CN" altLang="en-US" sz="2800">
                <a:solidFill>
                  <a:srgbClr val="FF0000"/>
                </a:solidFill>
                <a:latin typeface="Times New Roman" panose="02020603050405020304" pitchFamily="18" charset="0"/>
              </a:rPr>
              <a:t>　</a:t>
            </a:r>
            <a:endParaRPr lang="zh-CN" altLang="en-US" sz="2800"/>
          </a:p>
        </p:txBody>
      </p:sp>
      <p:sp>
        <p:nvSpPr>
          <p:cNvPr id="11" name="矩形 10"/>
          <p:cNvSpPr>
            <a:spLocks noChangeAspect="1"/>
          </p:cNvSpPr>
          <p:nvPr/>
        </p:nvSpPr>
        <p:spPr>
          <a:xfrm>
            <a:off x="9734589" y="5219835"/>
            <a:ext cx="100059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really</a:t>
            </a:r>
            <a:endParaRPr lang="zh-CN" altLang="en-US" sz="2800"/>
          </a:p>
        </p:txBody>
      </p:sp>
    </p:spTree>
    <p:extLst>
      <p:ext uri="{BB962C8B-B14F-4D97-AF65-F5344CB8AC3E}">
        <p14:creationId xmlns:p14="http://schemas.microsoft.com/office/powerpoint/2010/main" val="2611181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randombar(horizont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randombar(horizontal)">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randombar(horizontal)">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randombar(horizontal)">
                                      <p:cBhvr>
                                        <p:cTn id="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650958"/>
            <a:ext cx="11430000" cy="2272673"/>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How about you?When </a:t>
            </a:r>
            <a:r>
              <a:rPr lang="en-US" altLang="zh-CN" sz="2800" b="1">
                <a:solidFill>
                  <a:srgbClr val="000000"/>
                </a:solidFill>
                <a:latin typeface="Times New Roman" panose="02020603050405020304" pitchFamily="18" charset="0"/>
                <a:cs typeface="Times New Roman" panose="02020603050405020304" pitchFamily="18" charset="0"/>
              </a:rPr>
              <a:t>10</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(be) your classes?What is your favourite subject?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Your friend,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Yu Mei</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5473714" y="1650958"/>
            <a:ext cx="62228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are</a:t>
            </a:r>
            <a:endParaRPr lang="zh-CN" altLang="en-US" sz="2800"/>
          </a:p>
        </p:txBody>
      </p:sp>
    </p:spTree>
    <p:extLst>
      <p:ext uri="{BB962C8B-B14F-4D97-AF65-F5344CB8AC3E}">
        <p14:creationId xmlns:p14="http://schemas.microsoft.com/office/powerpoint/2010/main" val="101546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58798"/>
            <a:ext cx="11430000" cy="5133713"/>
          </a:xfrm>
          <a:prstGeom prst="rect">
            <a:avLst/>
          </a:prstGeom>
        </p:spPr>
        <p:txBody>
          <a:bodyPr>
            <a:spAutoFit/>
          </a:bodyPr>
          <a:lstStyle/>
          <a:p>
            <a:pPr algn="ctr">
              <a:lnSpc>
                <a:spcPct val="130000"/>
              </a:lnSpc>
              <a:spcAft>
                <a:spcPts val="0"/>
              </a:spcAft>
              <a:tabLst>
                <a:tab pos="1188085" algn="l"/>
                <a:tab pos="2163445" algn="l"/>
                <a:tab pos="3142615" algn="l"/>
                <a:tab pos="4190365" algn="l"/>
              </a:tabLst>
            </a:pPr>
            <a:r>
              <a:rPr lang="zh-CN" altLang="zh-CN" sz="2800">
                <a:solidFill>
                  <a:srgbClr val="000000"/>
                </a:solidFill>
                <a:latin typeface="NEU-BZ-S92"/>
                <a:ea typeface="方正大雅宋简体"/>
                <a:cs typeface="Times New Roman" panose="02020603050405020304" pitchFamily="18" charset="0"/>
              </a:rPr>
              <a:t>思维拓展</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五、阅读理解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304800">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      Lin </a:t>
            </a:r>
            <a:r>
              <a:rPr lang="en-US" altLang="zh-CN" sz="2800">
                <a:solidFill>
                  <a:srgbClr val="000000"/>
                </a:solidFill>
                <a:latin typeface="Times New Roman" panose="02020603050405020304" pitchFamily="18" charset="0"/>
                <a:cs typeface="Times New Roman" panose="02020603050405020304" pitchFamily="18" charset="0"/>
              </a:rPr>
              <a:t>Yue is a Chinese girl.She is 13 years old and she is in No.14 Middle School.She has three friends.They are Wang Wei, Shi Hao and Cindy.They are all 13.Lin Yue’s favourite subjects are Chinese and history.Wang Wei likes painting, so her favourite subject is art.She thinks art is very interesting.Shi Hao is a boy.He likes playing basketball.His favourite subject is PE.He can play basketball in PE class.Cindy is an English girl.She likes singing.Her favourite subject is music.She thinks it’s very fun.</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6648841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86320"/>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.How old is Lin Yue?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A.14.</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B.13.	C.12</a:t>
            </a:r>
            <a:r>
              <a:rPr lang="en-US" altLang="zh-CN" sz="2800">
                <a:solidFill>
                  <a:srgbClr val="000000"/>
                </a:solidFill>
                <a:latin typeface="Times New Roman" panose="02020603050405020304" pitchFamily="18" charset="0"/>
                <a:cs typeface="Times New Roman" panose="02020603050405020304" pitchFamily="18" charset="0"/>
              </a:rPr>
              <a:t>.	D.11.</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.What are Lin Yue’s favourite subjects?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A.PE and Chinese.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B.PE and art.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C.Art and music.</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D.Chinese and history.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.What’s Wang Wei’s favourite subject?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A.Art.	B.Music.</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C.PE.	D.Chinese.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3656589" y="384514"/>
            <a:ext cx="51328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 </a:t>
            </a:r>
            <a:endParaRPr lang="zh-CN" altLang="en-US" sz="2800"/>
          </a:p>
        </p:txBody>
      </p:sp>
      <p:sp>
        <p:nvSpPr>
          <p:cNvPr id="4" name="矩形 3"/>
          <p:cNvSpPr/>
          <p:nvPr/>
        </p:nvSpPr>
        <p:spPr>
          <a:xfrm>
            <a:off x="6368966" y="1490770"/>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D</a:t>
            </a:r>
            <a:endParaRPr lang="zh-CN" altLang="en-US" sz="2800"/>
          </a:p>
        </p:txBody>
      </p:sp>
      <p:sp>
        <p:nvSpPr>
          <p:cNvPr id="5" name="矩形 4"/>
          <p:cNvSpPr/>
          <p:nvPr/>
        </p:nvSpPr>
        <p:spPr>
          <a:xfrm>
            <a:off x="6157064" y="4264793"/>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A</a:t>
            </a:r>
            <a:endParaRPr lang="zh-CN" altLang="en-US" sz="2800"/>
          </a:p>
        </p:txBody>
      </p:sp>
    </p:spTree>
    <p:extLst>
      <p:ext uri="{BB962C8B-B14F-4D97-AF65-F5344CB8AC3E}">
        <p14:creationId xmlns:p14="http://schemas.microsoft.com/office/powerpoint/2010/main" val="3511692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60915"/>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.What does Shi Hao like doing?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A.Playing volleyball.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B.Playing tennis.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C.Playing ping-pong.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D.Playing basketball.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.Why does Cindy like music?</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A.Because she thinks it is fun.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B.Because she thinks it is difficult.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C.Because she thinks it is boring.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D.Because she thinks it is relaxing.</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5232390" y="453080"/>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D</a:t>
            </a:r>
            <a:endParaRPr lang="zh-CN" altLang="en-US" sz="2800"/>
          </a:p>
        </p:txBody>
      </p:sp>
      <p:sp>
        <p:nvSpPr>
          <p:cNvPr id="4" name="矩形 3"/>
          <p:cNvSpPr/>
          <p:nvPr/>
        </p:nvSpPr>
        <p:spPr>
          <a:xfrm>
            <a:off x="5010214" y="3223794"/>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A</a:t>
            </a:r>
            <a:endParaRPr lang="zh-CN" altLang="en-US" sz="2800"/>
          </a:p>
        </p:txBody>
      </p:sp>
    </p:spTree>
    <p:extLst>
      <p:ext uri="{BB962C8B-B14F-4D97-AF65-F5344CB8AC3E}">
        <p14:creationId xmlns:p14="http://schemas.microsoft.com/office/powerpoint/2010/main" val="3988991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83092902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chemeClr val="accent2"/>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cap="none" spc="0" dirty="0">
              <a:ln w="22225">
                <a:solidFill>
                  <a:schemeClr val="accent2"/>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1470087"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latin typeface="华文隶书" panose="02010800040101010101" pitchFamily="2" charset="-122"/>
                <a:ea typeface="华文隶书" panose="02010800040101010101" pitchFamily="2" charset="-122"/>
              </a:rPr>
              <a:t>基础</a:t>
            </a:r>
            <a:r>
              <a:rPr lang="en-US" altLang="zh-CN" sz="3600" smtClean="0">
                <a:latin typeface="华文隶书" panose="02010800040101010101" pitchFamily="2" charset="-122"/>
                <a:ea typeface="华文隶书" panose="02010800040101010101" pitchFamily="2" charset="-122"/>
              </a:rPr>
              <a:t>•</a:t>
            </a:r>
            <a:r>
              <a:rPr lang="zh-CN" altLang="en-US" sz="3600" smtClean="0">
                <a:latin typeface="华文隶书" panose="02010800040101010101" pitchFamily="2" charset="-122"/>
                <a:ea typeface="华文隶书" panose="02010800040101010101" pitchFamily="2" charset="-122"/>
              </a:rPr>
              <a:t>自主预习</a:t>
            </a:r>
            <a:endParaRPr lang="zh-CN" altLang="en-US" sz="3600" dirty="0">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3836602"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latin typeface="华文隶书" panose="02010800040101010101" pitchFamily="2" charset="-122"/>
                <a:ea typeface="华文隶书" panose="02010800040101010101" pitchFamily="2" charset="-122"/>
              </a:rPr>
              <a:t>探究</a:t>
            </a:r>
            <a:r>
              <a:rPr lang="en-US" altLang="zh-CN" sz="3600" smtClean="0">
                <a:latin typeface="华文隶书" panose="02010800040101010101" pitchFamily="2" charset="-122"/>
                <a:ea typeface="华文隶书" panose="02010800040101010101" pitchFamily="2" charset="-122"/>
              </a:rPr>
              <a:t>•</a:t>
            </a:r>
            <a:r>
              <a:rPr lang="zh-CN" altLang="en-US" sz="3600" smtClean="0">
                <a:latin typeface="华文隶书" panose="02010800040101010101" pitchFamily="2" charset="-122"/>
                <a:ea typeface="华文隶书" panose="02010800040101010101" pitchFamily="2" charset="-122"/>
              </a:rPr>
              <a:t>重难解析</a:t>
            </a:r>
            <a:endParaRPr lang="zh-CN" altLang="en-US" sz="3600" dirty="0">
              <a:latin typeface="华文隶书" panose="02010800040101010101" pitchFamily="2" charset="-122"/>
              <a:ea typeface="华文隶书" panose="02010800040101010101" pitchFamily="2" charset="-122"/>
            </a:endParaRPr>
          </a:p>
        </p:txBody>
      </p:sp>
      <p:sp>
        <p:nvSpPr>
          <p:cNvPr id="5" name="圆角矩形 4">
            <a:hlinkClick r:id="rId4" action="ppaction://hlinksldjump"/>
          </p:cNvPr>
          <p:cNvSpPr/>
          <p:nvPr/>
        </p:nvSpPr>
        <p:spPr>
          <a:xfrm>
            <a:off x="6477060" y="4459191"/>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a:latin typeface="华文隶书" panose="02010800040101010101" pitchFamily="2" charset="-122"/>
                <a:ea typeface="华文隶书" panose="02010800040101010101" pitchFamily="2" charset="-122"/>
              </a:rPr>
              <a:t>作业</a:t>
            </a:r>
            <a:r>
              <a:rPr lang="en-US" altLang="zh-CN" sz="3600">
                <a:latin typeface="华文隶书" panose="02010800040101010101" pitchFamily="2" charset="-122"/>
                <a:ea typeface="华文隶书" panose="02010800040101010101" pitchFamily="2" charset="-122"/>
              </a:rPr>
              <a:t>•</a:t>
            </a:r>
            <a:r>
              <a:rPr lang="zh-CN" altLang="en-US" sz="3600">
                <a:latin typeface="华文隶书" panose="02010800040101010101" pitchFamily="2" charset="-122"/>
                <a:ea typeface="华文隶书" panose="02010800040101010101" pitchFamily="2" charset="-122"/>
              </a:rPr>
              <a:t>进阶演练</a:t>
            </a:r>
            <a:endParaRPr lang="zh-CN" altLang="en-US" sz="3600" dirty="0">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16220331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a:t>
              </a:r>
              <a:r>
                <a:rPr lang="en-US" altLang="zh-CN" sz="3200" smtClean="0">
                  <a:solidFill>
                    <a:schemeClr val="accent2"/>
                  </a:solidFill>
                  <a:latin typeface="华文隶书" panose="02010800040101010101" pitchFamily="2" charset="-122"/>
                  <a:ea typeface="华文隶书" panose="02010800040101010101" pitchFamily="2" charset="-122"/>
                </a:rPr>
                <a:t>•</a:t>
              </a:r>
              <a:r>
                <a:rPr lang="zh-CN" altLang="en-US" sz="3200" smtClean="0">
                  <a:solidFill>
                    <a:schemeClr val="accent2"/>
                  </a:solidFill>
                  <a:latin typeface="华文隶书" panose="02010800040101010101" pitchFamily="2" charset="-122"/>
                  <a:ea typeface="华文隶书" panose="02010800040101010101" pitchFamily="2" charset="-122"/>
                </a:rPr>
                <a:t>自主预习</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771571"/>
            <a:ext cx="11430000" cy="289310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en-US" sz="2800">
                <a:solidFill>
                  <a:srgbClr val="000000"/>
                </a:solidFill>
                <a:latin typeface="Arial" panose="020B0604020202020204" pitchFamily="34" charset="0"/>
                <a:ea typeface="黑体" panose="02010609060101010101" pitchFamily="49" charset="-122"/>
                <a:cs typeface="Times New Roman" panose="02020603050405020304" pitchFamily="18" charset="0"/>
              </a:rPr>
              <a:t>一、</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用</a:t>
            </a:r>
            <a:r>
              <a:rPr lang="en-US" altLang="zh-CN" sz="2800" b="1" smtClean="0">
                <a:solidFill>
                  <a:srgbClr val="000000"/>
                </a:solidFill>
                <a:latin typeface="Times New Roman" panose="02020603050405020304" pitchFamily="18" charset="0"/>
                <a:cs typeface="Times New Roman" panose="02020603050405020304" pitchFamily="18" charset="0"/>
              </a:rPr>
              <a:t>and</a:t>
            </a:r>
            <a:r>
              <a:rPr lang="zh-CN" altLang="en-US" sz="2800" b="1" smtClean="0">
                <a:solidFill>
                  <a:srgbClr val="000000"/>
                </a:solidFill>
                <a:latin typeface="Times New Roman" panose="02020603050405020304" pitchFamily="18" charset="0"/>
                <a:cs typeface="Times New Roman" panose="02020603050405020304" pitchFamily="18" charset="0"/>
              </a:rPr>
              <a:t>、</a:t>
            </a:r>
            <a:r>
              <a:rPr lang="en-US" altLang="zh-CN" sz="2800" b="1" smtClean="0">
                <a:solidFill>
                  <a:srgbClr val="000000"/>
                </a:solidFill>
                <a:latin typeface="Times New Roman" panose="02020603050405020304" pitchFamily="18" charset="0"/>
                <a:cs typeface="Times New Roman" panose="02020603050405020304" pitchFamily="18" charset="0"/>
              </a:rPr>
              <a:t>but</a:t>
            </a:r>
            <a:r>
              <a:rPr lang="zh-CN" altLang="en-US" sz="2800" b="1" smtClean="0">
                <a:solidFill>
                  <a:srgbClr val="000000"/>
                </a:solidFill>
                <a:latin typeface="Times New Roman" panose="02020603050405020304" pitchFamily="18" charset="0"/>
                <a:cs typeface="Times New Roman" panose="02020603050405020304" pitchFamily="18" charset="0"/>
              </a:rPr>
              <a:t>、</a:t>
            </a:r>
            <a:r>
              <a:rPr lang="en-US" altLang="zh-CN" sz="2800" b="1" smtClean="0">
                <a:solidFill>
                  <a:srgbClr val="000000"/>
                </a:solidFill>
                <a:latin typeface="Times New Roman" panose="02020603050405020304" pitchFamily="18" charset="0"/>
                <a:cs typeface="Times New Roman" panose="02020603050405020304" pitchFamily="18" charset="0"/>
              </a:rPr>
              <a:t>because</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完成下列句子</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.I like music,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I’m good at playing the guitar. </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.I don’t draw well,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I like having art classes.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.Mr Yang is a good </a:t>
            </a:r>
            <a:r>
              <a:rPr lang="en-US" altLang="zh-CN" sz="2800" smtClean="0">
                <a:solidFill>
                  <a:srgbClr val="000000"/>
                </a:solidFill>
                <a:latin typeface="Times New Roman" panose="02020603050405020304" pitchFamily="18" charset="0"/>
                <a:cs typeface="Times New Roman" panose="02020603050405020304" pitchFamily="18" charset="0"/>
              </a:rPr>
              <a:t>teacher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his classes are fun</a:t>
            </a:r>
            <a:r>
              <a:rPr lang="en-US" altLang="zh-CN" sz="2800" smtClean="0">
                <a:solidFill>
                  <a:srgbClr val="000000"/>
                </a:solidFill>
                <a:latin typeface="Times New Roman" panose="02020603050405020304" pitchFamily="18" charset="0"/>
                <a:cs typeface="Times New Roman" panose="02020603050405020304" pitchFamily="18" charset="0"/>
              </a:rPr>
              <a:t>,_________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he is good with his students.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4" name="矩形 13"/>
          <p:cNvSpPr>
            <a:spLocks noChangeAspect="1"/>
          </p:cNvSpPr>
          <p:nvPr/>
        </p:nvSpPr>
        <p:spPr>
          <a:xfrm>
            <a:off x="3333852" y="2340456"/>
            <a:ext cx="70243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and</a:t>
            </a:r>
            <a:endParaRPr lang="zh-CN" altLang="en-US" sz="2800"/>
          </a:p>
        </p:txBody>
      </p:sp>
      <p:sp>
        <p:nvSpPr>
          <p:cNvPr id="18" name="矩形 17"/>
          <p:cNvSpPr>
            <a:spLocks noChangeAspect="1"/>
          </p:cNvSpPr>
          <p:nvPr/>
        </p:nvSpPr>
        <p:spPr>
          <a:xfrm>
            <a:off x="3888657" y="2899834"/>
            <a:ext cx="64312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but</a:t>
            </a:r>
            <a:endParaRPr lang="zh-CN" altLang="en-US" sz="2800"/>
          </a:p>
        </p:txBody>
      </p:sp>
      <p:sp>
        <p:nvSpPr>
          <p:cNvPr id="19" name="矩形 18"/>
          <p:cNvSpPr>
            <a:spLocks noChangeAspect="1"/>
          </p:cNvSpPr>
          <p:nvPr/>
        </p:nvSpPr>
        <p:spPr>
          <a:xfrm>
            <a:off x="5275669" y="3472427"/>
            <a:ext cx="131799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because</a:t>
            </a:r>
            <a:endParaRPr lang="zh-CN" altLang="en-US" sz="2800"/>
          </a:p>
        </p:txBody>
      </p:sp>
      <p:sp>
        <p:nvSpPr>
          <p:cNvPr id="20" name="矩形 19"/>
          <p:cNvSpPr>
            <a:spLocks noChangeAspect="1"/>
          </p:cNvSpPr>
          <p:nvPr/>
        </p:nvSpPr>
        <p:spPr>
          <a:xfrm>
            <a:off x="10166168" y="3472427"/>
            <a:ext cx="70243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and</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randombar(horizontal)">
                                      <p:cBhvr>
                                        <p:cTn id="3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19"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noChangeAspect="1"/>
          </p:cNvGraphicFramePr>
          <p:nvPr>
            <p:extLst>
              <p:ext uri="{D42A27DB-BD31-4B8C-83A1-F6EECF244321}">
                <p14:modId xmlns:p14="http://schemas.microsoft.com/office/powerpoint/2010/main" val="263949947"/>
              </p:ext>
            </p:extLst>
          </p:nvPr>
        </p:nvGraphicFramePr>
        <p:xfrm>
          <a:off x="381000" y="1149775"/>
          <a:ext cx="11430000" cy="3803904"/>
        </p:xfrm>
        <a:graphic>
          <a:graphicData uri="http://schemas.openxmlformats.org/drawingml/2006/table">
            <a:tbl>
              <a:tblPr firstRow="1" firstCol="1" bandRow="1"/>
              <a:tblGrid>
                <a:gridCol w="3913598"/>
                <a:gridCol w="7516402"/>
              </a:tblGrid>
              <a:tr h="581025">
                <a:tc>
                  <a:txBody>
                    <a:bodyPr/>
                    <a:lstStyle/>
                    <a:p>
                      <a:pPr>
                        <a:lnSpc>
                          <a:spcPct val="130000"/>
                        </a:lnSpc>
                        <a:spcAft>
                          <a:spcPts val="0"/>
                        </a:spcAft>
                        <a:tabLst>
                          <a:tab pos="1188085" algn="l"/>
                          <a:tab pos="2163445" algn="l"/>
                          <a:tab pos="3142615" algn="l"/>
                          <a:tab pos="4190365" algn="l"/>
                        </a:tabLs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600">
                        <a:solidFill>
                          <a:srgbClr val="000000"/>
                        </a:solidFill>
                        <a:effectLst/>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endParaRPr lang="en-US" sz="2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a:lnSpc>
                          <a:spcPct val="130000"/>
                        </a:lnSpc>
                        <a:spcAft>
                          <a:spcPts val="0"/>
                        </a:spcAft>
                        <a:tabLst>
                          <a:tab pos="1188085" algn="l"/>
                          <a:tab pos="2163445" algn="l"/>
                          <a:tab pos="3142615" algn="l"/>
                          <a:tab pos="4190365" algn="l"/>
                        </a:tabLst>
                      </a:pPr>
                      <a:r>
                        <a:rPr lang="en-US" sz="2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hard</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useful</a:t>
                      </a:r>
                      <a:endParaRPr lang="zh-CN" sz="26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altLang="zh-CN" sz="2400" b="1" smtClean="0">
                          <a:solidFill>
                            <a:srgbClr val="000000"/>
                          </a:solidFill>
                          <a:latin typeface="Times New Roman" panose="02020603050405020304" pitchFamily="18" charset="0"/>
                          <a:cs typeface="Times New Roman" panose="02020603050405020304" pitchFamily="18" charset="0"/>
                        </a:rPr>
                        <a:t>1</a:t>
                      </a:r>
                      <a:r>
                        <a:rPr lang="en-US" altLang="zh-CN" sz="2400" smtClean="0">
                          <a:solidFill>
                            <a:srgbClr val="000000"/>
                          </a:solidFill>
                          <a:latin typeface="Times New Roman" panose="02020603050405020304" pitchFamily="18" charset="0"/>
                          <a:cs typeface="Times New Roman" panose="02020603050405020304" pitchFamily="18" charset="0"/>
                        </a:rPr>
                        <a:t>.—What’s our next class?</a:t>
                      </a:r>
                      <a:endParaRPr lang="zh-CN" altLang="zh-CN" sz="2400" smtClean="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400" smtClean="0">
                          <a:solidFill>
                            <a:srgbClr val="000000"/>
                          </a:solidFill>
                          <a:latin typeface="Times New Roman" panose="02020603050405020304" pitchFamily="18" charset="0"/>
                          <a:cs typeface="Times New Roman" panose="02020603050405020304" pitchFamily="18" charset="0"/>
                        </a:rPr>
                        <a:t>—</a:t>
                      </a:r>
                      <a:r>
                        <a:rPr lang="zh-CN" altLang="zh-CN" sz="24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400" u="sng" smtClean="0">
                          <a:solidFill>
                            <a:srgbClr val="000000"/>
                          </a:solidFill>
                          <a:effectLst/>
                          <a:uFill>
                            <a:solidFill>
                              <a:srgbClr val="000000"/>
                            </a:solidFill>
                          </a:uFill>
                          <a:latin typeface="Times New Roman" panose="02020603050405020304" pitchFamily="18" charset="0"/>
                          <a:ea typeface="+mn-ea"/>
                          <a:cs typeface="Times New Roman" panose="02020603050405020304" pitchFamily="18" charset="0"/>
                        </a:rPr>
                        <a:t>　</a:t>
                      </a:r>
                      <a:r>
                        <a:rPr lang="en-US" altLang="zh-CN" sz="2400" u="sng" smtClean="0">
                          <a:solidFill>
                            <a:srgbClr val="000000"/>
                          </a:solidFill>
                          <a:effectLst/>
                          <a:uFill>
                            <a:solidFill>
                              <a:srgbClr val="000000"/>
                            </a:solidFill>
                          </a:uFill>
                          <a:latin typeface="Times New Roman" panose="02020603050405020304" pitchFamily="18" charset="0"/>
                          <a:ea typeface="+mn-ea"/>
                          <a:cs typeface="Times New Roman" panose="02020603050405020304" pitchFamily="18" charset="0"/>
                        </a:rPr>
                        <a:t>                            </a:t>
                      </a:r>
                      <a:r>
                        <a:rPr lang="en-US" altLang="zh-CN" sz="2400" smtClean="0">
                          <a:solidFill>
                            <a:srgbClr val="000000"/>
                          </a:solidFill>
                          <a:latin typeface="Times New Roman" panose="02020603050405020304" pitchFamily="18" charset="0"/>
                          <a:cs typeface="Times New Roman" panose="02020603050405020304" pitchFamily="18" charset="0"/>
                        </a:rPr>
                        <a:t>.</a:t>
                      </a:r>
                      <a:r>
                        <a:rPr lang="en-US" altLang="zh-CN" sz="240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400" smtClean="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400" smtClean="0">
                          <a:solidFill>
                            <a:srgbClr val="000000"/>
                          </a:solidFill>
                          <a:latin typeface="Times New Roman" panose="02020603050405020304" pitchFamily="18" charset="0"/>
                          <a:cs typeface="Times New Roman" panose="02020603050405020304" pitchFamily="18" charset="0"/>
                        </a:rPr>
                        <a:t>—What do you think of this subject?</a:t>
                      </a:r>
                      <a:endParaRPr lang="zh-CN" altLang="zh-CN" sz="2400" smtClean="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pPr>
                      <a:r>
                        <a:rPr lang="en-US" altLang="zh-CN" sz="2400" smtClean="0">
                          <a:solidFill>
                            <a:srgbClr val="000000"/>
                          </a:solidFill>
                          <a:latin typeface="Times New Roman" panose="02020603050405020304" pitchFamily="18" charset="0"/>
                        </a:rPr>
                        <a:t>—It’s </a:t>
                      </a:r>
                      <a:r>
                        <a:rPr lang="zh-CN" altLang="zh-CN" sz="2400" u="sng" smtClean="0">
                          <a:solidFill>
                            <a:srgbClr val="000000"/>
                          </a:solidFill>
                          <a:effectLst/>
                          <a:uFill>
                            <a:solidFill>
                              <a:srgbClr val="000000"/>
                            </a:solidFill>
                          </a:uFill>
                          <a:latin typeface="Times New Roman" panose="02020603050405020304" pitchFamily="18" charset="0"/>
                          <a:ea typeface="+mn-ea"/>
                          <a:cs typeface="Times New Roman" panose="02020603050405020304" pitchFamily="18" charset="0"/>
                        </a:rPr>
                        <a:t>　</a:t>
                      </a:r>
                      <a:r>
                        <a:rPr lang="en-US" altLang="zh-CN" sz="2400" u="sng" smtClean="0">
                          <a:solidFill>
                            <a:srgbClr val="000000"/>
                          </a:solidFill>
                          <a:effectLst/>
                          <a:uFill>
                            <a:solidFill>
                              <a:srgbClr val="000000"/>
                            </a:solidFill>
                          </a:uFill>
                          <a:latin typeface="Times New Roman" panose="02020603050405020304" pitchFamily="18" charset="0"/>
                          <a:ea typeface="+mn-ea"/>
                          <a:cs typeface="Times New Roman" panose="02020603050405020304" pitchFamily="18" charset="0"/>
                        </a:rPr>
                        <a:t>                                   </a:t>
                      </a:r>
                      <a:r>
                        <a:rPr lang="zh-CN" altLang="zh-CN" sz="24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400" smtClean="0">
                          <a:solidFill>
                            <a:srgbClr val="000000"/>
                          </a:solidFill>
                          <a:latin typeface="Times New Roman" panose="02020603050405020304" pitchFamily="18" charset="0"/>
                        </a:rPr>
                        <a:t>.</a:t>
                      </a:r>
                      <a:r>
                        <a:rPr lang="en-US" altLang="zh-CN" sz="2400" smtClean="0">
                          <a:solidFill>
                            <a:srgbClr val="000000"/>
                          </a:solidFill>
                          <a:latin typeface="宋体" panose="02010600030101010101" pitchFamily="2" charset="-122"/>
                          <a:cs typeface="Times New Roman" panose="02020603050405020304" pitchFamily="18" charset="0"/>
                        </a:rPr>
                        <a:t> </a:t>
                      </a:r>
                      <a:endParaRPr lang="zh-CN" altLang="en-US" sz="2400"/>
                    </a:p>
                  </a:txBody>
                  <a:tcPr marL="66675" marR="6667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2770">
                <a:tc>
                  <a:txBody>
                    <a:bodyPr/>
                    <a:lstStyle/>
                    <a:p>
                      <a:pPr>
                        <a:lnSpc>
                          <a:spcPct val="130000"/>
                        </a:lnSpc>
                        <a:spcAft>
                          <a:spcPts val="0"/>
                        </a:spcAft>
                        <a:tabLst>
                          <a:tab pos="1188085" algn="l"/>
                          <a:tab pos="2163445" algn="l"/>
                          <a:tab pos="3142615" algn="l"/>
                          <a:tab pos="4190365" algn="l"/>
                        </a:tabLs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600">
                        <a:solidFill>
                          <a:srgbClr val="000000"/>
                        </a:solidFill>
                        <a:effectLst/>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endParaRPr lang="en-US" sz="2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a:lnSpc>
                          <a:spcPct val="130000"/>
                        </a:lnSpc>
                        <a:spcAft>
                          <a:spcPts val="0"/>
                        </a:spcAft>
                        <a:tabLst>
                          <a:tab pos="1188085" algn="l"/>
                          <a:tab pos="2163445" algn="l"/>
                          <a:tab pos="3142615" algn="l"/>
                          <a:tab pos="4190365" algn="l"/>
                        </a:tabLst>
                      </a:pPr>
                      <a:r>
                        <a:rPr lang="en-US" sz="2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good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fun</a:t>
                      </a:r>
                      <a:endParaRPr lang="zh-CN" sz="26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altLang="zh-CN" sz="2400" b="1" smtClean="0">
                          <a:solidFill>
                            <a:srgbClr val="000000"/>
                          </a:solidFill>
                          <a:latin typeface="Times New Roman" panose="02020603050405020304" pitchFamily="18" charset="0"/>
                          <a:cs typeface="Times New Roman" panose="02020603050405020304" pitchFamily="18" charset="0"/>
                        </a:rPr>
                        <a:t>2</a:t>
                      </a:r>
                      <a:r>
                        <a:rPr lang="en-US" altLang="zh-CN" sz="2400" smtClean="0">
                          <a:solidFill>
                            <a:srgbClr val="000000"/>
                          </a:solidFill>
                          <a:latin typeface="Times New Roman" panose="02020603050405020304" pitchFamily="18" charset="0"/>
                          <a:cs typeface="Times New Roman" panose="02020603050405020304" pitchFamily="18" charset="0"/>
                        </a:rPr>
                        <a:t>.—</a:t>
                      </a:r>
                      <a:r>
                        <a:rPr lang="zh-CN" altLang="zh-CN" sz="24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400" smtClean="0">
                          <a:solidFill>
                            <a:srgbClr val="000000"/>
                          </a:solidFill>
                          <a:latin typeface="Times New Roman" panose="02020603050405020304" pitchFamily="18" charset="0"/>
                          <a:cs typeface="Times New Roman" panose="02020603050405020304" pitchFamily="18" charset="0"/>
                        </a:rPr>
                        <a:t>?</a:t>
                      </a:r>
                      <a:r>
                        <a:rPr lang="en-US" altLang="zh-CN" sz="240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400" smtClean="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400" smtClean="0">
                          <a:solidFill>
                            <a:srgbClr val="000000"/>
                          </a:solidFill>
                          <a:latin typeface="Times New Roman" panose="02020603050405020304" pitchFamily="18" charset="0"/>
                          <a:cs typeface="Times New Roman" panose="02020603050405020304" pitchFamily="18" charset="0"/>
                        </a:rPr>
                        <a:t>—Yes, I really like it.</a:t>
                      </a:r>
                      <a:endParaRPr lang="zh-CN" altLang="zh-CN" sz="2400" smtClean="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400" smtClean="0">
                          <a:solidFill>
                            <a:srgbClr val="000000"/>
                          </a:solidFill>
                          <a:latin typeface="Times New Roman" panose="02020603050405020304" pitchFamily="18" charset="0"/>
                          <a:cs typeface="Times New Roman" panose="02020603050405020304" pitchFamily="18" charset="0"/>
                        </a:rPr>
                        <a:t>—Why do you like it?</a:t>
                      </a:r>
                      <a:endParaRPr lang="zh-CN" altLang="zh-CN" sz="2400" smtClean="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400" smtClean="0">
                          <a:solidFill>
                            <a:srgbClr val="000000"/>
                          </a:solidFill>
                          <a:latin typeface="Times New Roman" panose="02020603050405020304" pitchFamily="18" charset="0"/>
                          <a:cs typeface="Times New Roman" panose="02020603050405020304" pitchFamily="18" charset="0"/>
                        </a:rPr>
                        <a:t>—</a:t>
                      </a:r>
                      <a:r>
                        <a:rPr lang="en-US" altLang="zh-CN" sz="2400" u="sng" smtClean="0">
                          <a:solidFill>
                            <a:srgbClr val="00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r>
                        <a:rPr lang="zh-CN" altLang="zh-CN" sz="24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400" smtClean="0">
                          <a:solidFill>
                            <a:srgbClr val="000000"/>
                          </a:solidFill>
                          <a:latin typeface="Times New Roman" panose="02020603050405020304" pitchFamily="18" charset="0"/>
                        </a:rPr>
                        <a:t>.</a:t>
                      </a:r>
                      <a:r>
                        <a:rPr lang="en-US" altLang="zh-CN" sz="2400" smtClean="0">
                          <a:solidFill>
                            <a:srgbClr val="000000"/>
                          </a:solidFill>
                          <a:latin typeface="宋体" panose="02010600030101010101" pitchFamily="2" charset="-122"/>
                          <a:cs typeface="Times New Roman" panose="02020603050405020304" pitchFamily="18" charset="0"/>
                        </a:rPr>
                        <a:t> </a:t>
                      </a:r>
                      <a:endParaRPr lang="zh-CN" altLang="en-US" sz="2400"/>
                    </a:p>
                  </a:txBody>
                  <a:tcPr marL="66675" marR="6667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pic>
        <p:nvPicPr>
          <p:cNvPr id="3" name="TE7TRX94.eps"/>
          <p:cNvPicPr/>
          <p:nvPr/>
        </p:nvPicPr>
        <p:blipFill>
          <a:blip r:embed="rId2">
            <a:clrChange>
              <a:clrFrom>
                <a:srgbClr val="FFFFFF"/>
              </a:clrFrom>
              <a:clrTo>
                <a:srgbClr val="FFFFFF">
                  <a:alpha val="0"/>
                </a:srgbClr>
              </a:clrTo>
            </a:clrChange>
          </a:blip>
          <a:stretch>
            <a:fillRect/>
          </a:stretch>
        </p:blipFill>
        <p:spPr>
          <a:xfrm>
            <a:off x="1590255" y="1191971"/>
            <a:ext cx="1412985" cy="1343380"/>
          </a:xfrm>
          <a:prstGeom prst="rect">
            <a:avLst/>
          </a:prstGeom>
        </p:spPr>
      </p:pic>
      <p:pic>
        <p:nvPicPr>
          <p:cNvPr id="4" name="TE7TRX95.eps"/>
          <p:cNvPicPr/>
          <p:nvPr/>
        </p:nvPicPr>
        <p:blipFill>
          <a:blip r:embed="rId3">
            <a:clrChange>
              <a:clrFrom>
                <a:srgbClr val="FFFFFF"/>
              </a:clrFrom>
              <a:clrTo>
                <a:srgbClr val="FFFFFF">
                  <a:alpha val="0"/>
                </a:srgbClr>
              </a:clrTo>
            </a:clrChange>
          </a:blip>
          <a:stretch>
            <a:fillRect/>
          </a:stretch>
        </p:blipFill>
        <p:spPr>
          <a:xfrm>
            <a:off x="1741065" y="3077122"/>
            <a:ext cx="1111363" cy="1343380"/>
          </a:xfrm>
          <a:prstGeom prst="rect">
            <a:avLst/>
          </a:prstGeom>
        </p:spPr>
      </p:pic>
      <p:sp>
        <p:nvSpPr>
          <p:cNvPr id="5" name="矩形 4"/>
          <p:cNvSpPr>
            <a:spLocks noChangeAspect="1"/>
          </p:cNvSpPr>
          <p:nvPr/>
        </p:nvSpPr>
        <p:spPr>
          <a:xfrm>
            <a:off x="4897966" y="1577364"/>
            <a:ext cx="158992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It’s maths</a:t>
            </a:r>
            <a:endParaRPr lang="zh-CN" altLang="en-US" sz="2800"/>
          </a:p>
        </p:txBody>
      </p:sp>
      <p:sp>
        <p:nvSpPr>
          <p:cNvPr id="6" name="矩形 5"/>
          <p:cNvSpPr>
            <a:spLocks noChangeAspect="1"/>
          </p:cNvSpPr>
          <p:nvPr/>
        </p:nvSpPr>
        <p:spPr>
          <a:xfrm>
            <a:off x="5380851" y="2504529"/>
            <a:ext cx="233749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hard but useful</a:t>
            </a:r>
            <a:endParaRPr lang="zh-CN" altLang="en-US" sz="2800"/>
          </a:p>
        </p:txBody>
      </p:sp>
      <p:sp>
        <p:nvSpPr>
          <p:cNvPr id="7" name="矩形 6"/>
          <p:cNvSpPr>
            <a:spLocks noChangeAspect="1"/>
          </p:cNvSpPr>
          <p:nvPr/>
        </p:nvSpPr>
        <p:spPr>
          <a:xfrm>
            <a:off x="5219963" y="2959190"/>
            <a:ext cx="233749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Do you like art</a:t>
            </a:r>
            <a:endParaRPr lang="zh-CN" altLang="en-US" sz="2800"/>
          </a:p>
        </p:txBody>
      </p:sp>
      <p:sp>
        <p:nvSpPr>
          <p:cNvPr id="8" name="矩形 7"/>
          <p:cNvSpPr>
            <a:spLocks noChangeAspect="1"/>
          </p:cNvSpPr>
          <p:nvPr/>
        </p:nvSpPr>
        <p:spPr>
          <a:xfrm>
            <a:off x="4839746" y="4341016"/>
            <a:ext cx="513576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Because I’m good at it and it’s fun</a:t>
            </a:r>
            <a:endParaRPr lang="zh-CN" altLang="en-US" sz="2800"/>
          </a:p>
        </p:txBody>
      </p:sp>
      <p:sp>
        <p:nvSpPr>
          <p:cNvPr id="9" name="矩形 8"/>
          <p:cNvSpPr>
            <a:spLocks noChangeAspect="1"/>
          </p:cNvSpPr>
          <p:nvPr/>
        </p:nvSpPr>
        <p:spPr>
          <a:xfrm>
            <a:off x="381000" y="451013"/>
            <a:ext cx="4592924"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zh-CN" altLang="en-US" sz="2800">
                <a:solidFill>
                  <a:srgbClr val="000000"/>
                </a:solidFill>
                <a:latin typeface="Arial" panose="020B0604020202020204" pitchFamily="34" charset="0"/>
                <a:ea typeface="黑体" panose="02010609060101010101" pitchFamily="49" charset="-122"/>
                <a:cs typeface="Times New Roman" panose="02020603050405020304" pitchFamily="18" charset="0"/>
              </a:rPr>
              <a:t>根据图片提示</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补</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全对</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话</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926868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3622979" y="103386"/>
            <a:ext cx="5746402" cy="669887"/>
            <a:chOff x="3606630" y="897473"/>
            <a:chExt cx="4749093" cy="669887"/>
          </a:xfrm>
        </p:grpSpPr>
        <p:pic>
          <p:nvPicPr>
            <p:cNvPr id="13" name="图片 12" descr="阴影"/>
            <p:cNvPicPr>
              <a:picLocks noChangeAspect="1"/>
            </p:cNvPicPr>
            <p:nvPr/>
          </p:nvPicPr>
          <p:blipFill>
            <a:blip r:embed="rId2"/>
            <a:stretch>
              <a:fillRect/>
            </a:stretch>
          </p:blipFill>
          <p:spPr>
            <a:xfrm>
              <a:off x="3606630" y="897473"/>
              <a:ext cx="4749093" cy="669887"/>
            </a:xfrm>
            <a:prstGeom prst="rect">
              <a:avLst/>
            </a:prstGeom>
          </p:spPr>
        </p:pic>
        <p:sp>
          <p:nvSpPr>
            <p:cNvPr id="14" name="文本框 13"/>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探究</a:t>
              </a:r>
              <a:r>
                <a:rPr lang="en-US" altLang="zh-CN" sz="3200" smtClean="0">
                  <a:solidFill>
                    <a:schemeClr val="accent2"/>
                  </a:solidFill>
                  <a:latin typeface="华文隶书" panose="02010800040101010101" pitchFamily="2" charset="-122"/>
                  <a:ea typeface="华文隶书" panose="02010800040101010101" pitchFamily="2" charset="-122"/>
                </a:rPr>
                <a:t>•</a:t>
              </a:r>
              <a:r>
                <a:rPr lang="zh-CN" altLang="en-US" sz="3200" smtClean="0">
                  <a:solidFill>
                    <a:schemeClr val="accent2"/>
                  </a:solidFill>
                  <a:latin typeface="华文隶书" panose="02010800040101010101" pitchFamily="2" charset="-122"/>
                  <a:ea typeface="华文隶书" panose="02010800040101010101" pitchFamily="2" charset="-122"/>
                </a:rPr>
                <a:t>重难解析</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9" name="矩形 28"/>
          <p:cNvSpPr>
            <a:spLocks noChangeAspect="1"/>
          </p:cNvSpPr>
          <p:nvPr/>
        </p:nvSpPr>
        <p:spPr>
          <a:xfrm>
            <a:off x="381000" y="1093054"/>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I </a:t>
            </a:r>
            <a:r>
              <a:rPr lang="en-US" altLang="zh-CN" sz="2800">
                <a:solidFill>
                  <a:srgbClr val="000000"/>
                </a:solidFill>
                <a:latin typeface="Times New Roman" panose="02020603050405020304" pitchFamily="18" charset="0"/>
                <a:cs typeface="Times New Roman" panose="02020603050405020304" pitchFamily="18" charset="0"/>
              </a:rPr>
              <a:t>have art and geography today.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今天我上美术和地理。</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剖析</a:t>
            </a:r>
            <a:r>
              <a:rPr lang="zh-CN" altLang="zh-CN" sz="2800">
                <a:solidFill>
                  <a:srgbClr val="000000"/>
                </a:solidFill>
                <a:latin typeface="NEU-BZ-S92"/>
                <a:ea typeface="Arial" panose="020B0604020202020204" pitchFamily="34"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并列连词</a:t>
            </a:r>
            <a:r>
              <a:rPr lang="en-US" altLang="zh-CN" sz="2800">
                <a:solidFill>
                  <a:srgbClr val="000000"/>
                </a:solidFill>
                <a:latin typeface="Times New Roman" panose="02020603050405020304" pitchFamily="18" charset="0"/>
                <a:cs typeface="Times New Roman" panose="02020603050405020304" pitchFamily="18" charset="0"/>
              </a:rPr>
              <a:t>and</a:t>
            </a:r>
            <a:r>
              <a:rPr lang="zh-CN" altLang="zh-CN" sz="2800">
                <a:solidFill>
                  <a:srgbClr val="000000"/>
                </a:solidFill>
                <a:latin typeface="Times New Roman" panose="02020603050405020304" pitchFamily="18" charset="0"/>
                <a:cs typeface="Times New Roman" panose="02020603050405020304" pitchFamily="18" charset="0"/>
              </a:rPr>
              <a:t>连接两个并列成分</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表示被连接成分为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并列关系</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或</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递进关系</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have milk, bread and eggs for breakfast.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早餐我喝牛</a:t>
            </a:r>
            <a:r>
              <a:rPr lang="zh-CN" altLang="zh-CN" sz="2800" smtClean="0">
                <a:solidFill>
                  <a:srgbClr val="000000"/>
                </a:solidFill>
                <a:latin typeface="Times New Roman" panose="02020603050405020304" pitchFamily="18" charset="0"/>
                <a:cs typeface="Times New Roman" panose="02020603050405020304" pitchFamily="18" charset="0"/>
              </a:rPr>
              <a:t>奶</a:t>
            </a:r>
            <a:r>
              <a:rPr lang="zh-CN" altLang="en-US" sz="2800" smtClean="0">
                <a:solidFill>
                  <a:srgbClr val="000000"/>
                </a:solidFill>
                <a:latin typeface="Times New Roman" panose="02020603050405020304" pitchFamily="18" charset="0"/>
                <a:cs typeface="Times New Roman" panose="02020603050405020304" pitchFamily="18" charset="0"/>
              </a:rPr>
              <a:t>、</a:t>
            </a:r>
            <a:r>
              <a:rPr lang="en-US" altLang="zh-CN" sz="2800" smtClean="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吃面包和鸡蛋。</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拓展</a:t>
            </a:r>
            <a:r>
              <a:rPr lang="zh-CN" altLang="zh-CN" sz="2800">
                <a:solidFill>
                  <a:srgbClr val="000000"/>
                </a:solidFill>
                <a:latin typeface="NEU-BZ-S92"/>
                <a:ea typeface="Arial" panose="020B0604020202020204" pitchFamily="34"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常见的并列连词还有</a:t>
            </a:r>
            <a:r>
              <a:rPr lang="en-US" altLang="zh-CN" sz="2800">
                <a:solidFill>
                  <a:srgbClr val="000000"/>
                </a:solidFill>
                <a:latin typeface="Times New Roman" panose="02020603050405020304" pitchFamily="18" charset="0"/>
                <a:cs typeface="Times New Roman" panose="02020603050405020304" pitchFamily="18" charset="0"/>
              </a:rPr>
              <a:t>but(</a:t>
            </a:r>
            <a:r>
              <a:rPr lang="zh-CN" altLang="zh-CN" sz="2800">
                <a:solidFill>
                  <a:srgbClr val="000000"/>
                </a:solidFill>
                <a:latin typeface="Times New Roman" panose="02020603050405020304" pitchFamily="18" charset="0"/>
                <a:cs typeface="Times New Roman" panose="02020603050405020304" pitchFamily="18" charset="0"/>
              </a:rPr>
              <a:t>表示转折</a:t>
            </a:r>
            <a:r>
              <a:rPr lang="en-US" altLang="zh-CN" sz="2800" smtClean="0">
                <a:solidFill>
                  <a:srgbClr val="000000"/>
                </a:solidFill>
                <a:latin typeface="Times New Roman" panose="02020603050405020304" pitchFamily="18" charset="0"/>
                <a:cs typeface="Times New Roman" panose="02020603050405020304" pitchFamily="18" charset="0"/>
              </a:rPr>
              <a:t>)</a:t>
            </a:r>
            <a:r>
              <a:rPr lang="zh-CN" altLang="en-US" sz="2800" smtClean="0">
                <a:solidFill>
                  <a:srgbClr val="000000"/>
                </a:solidFill>
                <a:latin typeface="Times New Roman" panose="02020603050405020304" pitchFamily="18" charset="0"/>
                <a:cs typeface="Times New Roman" panose="02020603050405020304" pitchFamily="18" charset="0"/>
              </a:rPr>
              <a:t>、</a:t>
            </a:r>
            <a:r>
              <a:rPr lang="en-US" altLang="zh-CN" sz="2800" smtClean="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or(</a:t>
            </a:r>
            <a:r>
              <a:rPr lang="zh-CN" altLang="zh-CN" sz="2800">
                <a:solidFill>
                  <a:srgbClr val="000000"/>
                </a:solidFill>
                <a:latin typeface="Times New Roman" panose="02020603050405020304" pitchFamily="18" charset="0"/>
                <a:cs typeface="Times New Roman" panose="02020603050405020304" pitchFamily="18" charset="0"/>
              </a:rPr>
              <a:t>表示选择</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等。</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en-US" altLang="zh-CN" sz="2800" smtClean="0">
                <a:solidFill>
                  <a:srgbClr val="000000"/>
                </a:solidFill>
                <a:latin typeface="Times New Roman" panose="02020603050405020304" pitchFamily="18" charset="0"/>
                <a:cs typeface="Times New Roman" panose="02020603050405020304" pitchFamily="18" charset="0"/>
              </a:rPr>
              <a:t>)</a:t>
            </a:r>
            <a:r>
              <a:rPr lang="zh-CN" altLang="en-US" sz="2800">
                <a:solidFill>
                  <a:srgbClr val="000000"/>
                </a:solidFill>
                <a:latin typeface="Times New Roman" panose="02020603050405020304" pitchFamily="18" charset="0"/>
                <a:cs typeface="Times New Roman" panose="02020603050405020304" pitchFamily="18" charset="0"/>
              </a:rPr>
              <a:t>根据连词的分类</a:t>
            </a:r>
            <a:r>
              <a:rPr lang="en-US" altLang="zh-CN" sz="2800" smtClean="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除了并列连词</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还有从属连词</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如</a:t>
            </a:r>
            <a:r>
              <a:rPr lang="en-US" altLang="zh-CN" sz="2800">
                <a:solidFill>
                  <a:srgbClr val="000000"/>
                </a:solidFill>
                <a:latin typeface="Times New Roman" panose="02020603050405020304" pitchFamily="18" charset="0"/>
                <a:cs typeface="Times New Roman" panose="02020603050405020304" pitchFamily="18" charset="0"/>
              </a:rPr>
              <a:t>: because</a:t>
            </a:r>
            <a:r>
              <a:rPr lang="zh-CN"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2"/>
                                        </p:tgtEl>
                                        <p:attrNameLst>
                                          <p:attrName>r</p:attrName>
                                        </p:attrNameLst>
                                      </p:cBhvr>
                                    </p:animRot>
                                    <p:animRot by="-240000">
                                      <p:cBhvr>
                                        <p:cTn id="7" dur="200" fill="hold">
                                          <p:stCondLst>
                                            <p:cond delay="200"/>
                                          </p:stCondLst>
                                        </p:cTn>
                                        <p:tgtEl>
                                          <p:spTgt spid="12"/>
                                        </p:tgtEl>
                                        <p:attrNameLst>
                                          <p:attrName>r</p:attrName>
                                        </p:attrNameLst>
                                      </p:cBhvr>
                                    </p:animRot>
                                    <p:animRot by="240000">
                                      <p:cBhvr>
                                        <p:cTn id="8" dur="200" fill="hold">
                                          <p:stCondLst>
                                            <p:cond delay="400"/>
                                          </p:stCondLst>
                                        </p:cTn>
                                        <p:tgtEl>
                                          <p:spTgt spid="12"/>
                                        </p:tgtEl>
                                        <p:attrNameLst>
                                          <p:attrName>r</p:attrName>
                                        </p:attrNameLst>
                                      </p:cBhvr>
                                    </p:animRot>
                                    <p:animRot by="-240000">
                                      <p:cBhvr>
                                        <p:cTn id="9" dur="200" fill="hold">
                                          <p:stCondLst>
                                            <p:cond delay="600"/>
                                          </p:stCondLst>
                                        </p:cTn>
                                        <p:tgtEl>
                                          <p:spTgt spid="12"/>
                                        </p:tgtEl>
                                        <p:attrNameLst>
                                          <p:attrName>r</p:attrName>
                                        </p:attrNameLst>
                                      </p:cBhvr>
                                    </p:animRot>
                                    <p:animRot by="120000">
                                      <p:cBhvr>
                                        <p:cTn id="10" dur="200" fill="hold">
                                          <p:stCondLst>
                                            <p:cond delay="800"/>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76738"/>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跟踪练习</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①</a:t>
            </a:r>
            <a:r>
              <a:rPr lang="en-US" altLang="zh-CN" sz="2800">
                <a:solidFill>
                  <a:srgbClr val="000000"/>
                </a:solidFill>
                <a:latin typeface="Times New Roman" panose="02020603050405020304" pitchFamily="18" charset="0"/>
                <a:cs typeface="Times New Roman" panose="02020603050405020304" pitchFamily="18" charset="0"/>
              </a:rPr>
              <a:t>Jim likes oranges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apples,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he doesn’t like pears.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A.and; and</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B.and</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but</a:t>
            </a: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C.but</a:t>
            </a:r>
            <a:r>
              <a:rPr lang="en-US" altLang="zh-CN" sz="2800">
                <a:solidFill>
                  <a:srgbClr val="000000"/>
                </a:solidFill>
                <a:latin typeface="Times New Roman" panose="02020603050405020304" pitchFamily="18" charset="0"/>
                <a:cs typeface="Times New Roman" panose="02020603050405020304" pitchFamily="18" charset="0"/>
              </a:rPr>
              <a:t>; and	</a:t>
            </a:r>
            <a:r>
              <a:rPr lang="en-US" altLang="zh-CN" sz="2800" smtClean="0">
                <a:solidFill>
                  <a:srgbClr val="000000"/>
                </a:solidFill>
                <a:latin typeface="Times New Roman" panose="02020603050405020304" pitchFamily="18" charset="0"/>
                <a:cs typeface="Times New Roman" panose="02020603050405020304" pitchFamily="18" charset="0"/>
              </a:rPr>
              <a:t>D.but</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but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658291" y="1239675"/>
            <a:ext cx="42351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a:t>
            </a:r>
            <a:endParaRPr lang="zh-CN" altLang="en-US" sz="2800"/>
          </a:p>
        </p:txBody>
      </p:sp>
      <p:sp>
        <p:nvSpPr>
          <p:cNvPr id="5" name="矩形 4"/>
          <p:cNvSpPr>
            <a:spLocks noChangeAspect="1"/>
          </p:cNvSpPr>
          <p:nvPr/>
        </p:nvSpPr>
        <p:spPr>
          <a:xfrm>
            <a:off x="381000" y="3009684"/>
            <a:ext cx="11430000" cy="283282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②</a:t>
            </a:r>
            <a:r>
              <a:rPr lang="en-US" altLang="zh-CN" sz="2800">
                <a:solidFill>
                  <a:srgbClr val="000000"/>
                </a:solidFill>
                <a:latin typeface="Times New Roman" panose="02020603050405020304" pitchFamily="18" charset="0"/>
                <a:cs typeface="Times New Roman" panose="02020603050405020304" pitchFamily="18" charset="0"/>
              </a:rPr>
              <a:t>—She can’t come to our party today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she has to go to see her grandparents.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—Oh, what a pity!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A.because	B.but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C.so		D.and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6" name="矩形 5"/>
          <p:cNvSpPr>
            <a:spLocks noChangeAspect="1"/>
          </p:cNvSpPr>
          <p:nvPr/>
        </p:nvSpPr>
        <p:spPr>
          <a:xfrm>
            <a:off x="6463136" y="3009684"/>
            <a:ext cx="444352" cy="572593"/>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A</a:t>
            </a:r>
            <a:endParaRPr lang="zh-CN" altLang="en-US" sz="2800"/>
          </a:p>
        </p:txBody>
      </p:sp>
    </p:spTree>
    <p:extLst>
      <p:ext uri="{BB962C8B-B14F-4D97-AF65-F5344CB8AC3E}">
        <p14:creationId xmlns:p14="http://schemas.microsoft.com/office/powerpoint/2010/main" val="1391159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3622979" y="103386"/>
            <a:ext cx="5746402" cy="669887"/>
            <a:chOff x="3606630" y="897473"/>
            <a:chExt cx="4749093" cy="669887"/>
          </a:xfrm>
        </p:grpSpPr>
        <p:pic>
          <p:nvPicPr>
            <p:cNvPr id="13" name="图片 12" descr="阴影"/>
            <p:cNvPicPr>
              <a:picLocks noChangeAspect="1"/>
            </p:cNvPicPr>
            <p:nvPr/>
          </p:nvPicPr>
          <p:blipFill>
            <a:blip r:embed="rId2"/>
            <a:stretch>
              <a:fillRect/>
            </a:stretch>
          </p:blipFill>
          <p:spPr>
            <a:xfrm>
              <a:off x="3606630" y="897473"/>
              <a:ext cx="4749093" cy="669887"/>
            </a:xfrm>
            <a:prstGeom prst="rect">
              <a:avLst/>
            </a:prstGeom>
          </p:spPr>
        </p:pic>
        <p:sp>
          <p:nvSpPr>
            <p:cNvPr id="14" name="文本框 13"/>
            <p:cNvSpPr txBox="1"/>
            <p:nvPr/>
          </p:nvSpPr>
          <p:spPr>
            <a:xfrm>
              <a:off x="4660338" y="900607"/>
              <a:ext cx="2510204" cy="584775"/>
            </a:xfrm>
            <a:prstGeom prst="rect">
              <a:avLst/>
            </a:prstGeom>
            <a:noFill/>
          </p:spPr>
          <p:txBody>
            <a:bodyPr wrap="square" rtlCol="0">
              <a:spAutoFit/>
            </a:bodyPr>
            <a:lstStyle/>
            <a:p>
              <a:pPr algn="ctr"/>
              <a:r>
                <a:rPr lang="zh-CN" altLang="en-US" sz="3200">
                  <a:solidFill>
                    <a:schemeClr val="accent2"/>
                  </a:solidFill>
                  <a:latin typeface="华文隶书" panose="02010800040101010101" pitchFamily="2" charset="-122"/>
                  <a:ea typeface="华文隶书" panose="02010800040101010101" pitchFamily="2" charset="-122"/>
                </a:rPr>
                <a:t>作业</a:t>
              </a:r>
              <a:r>
                <a:rPr lang="en-US" altLang="zh-CN" sz="3200">
                  <a:solidFill>
                    <a:schemeClr val="accent2"/>
                  </a:solidFill>
                  <a:latin typeface="华文隶书" panose="02010800040101010101" pitchFamily="2" charset="-122"/>
                  <a:ea typeface="华文隶书" panose="02010800040101010101" pitchFamily="2" charset="-122"/>
                </a:rPr>
                <a:t>•</a:t>
              </a:r>
              <a:r>
                <a:rPr lang="zh-CN" altLang="en-US" sz="3200">
                  <a:solidFill>
                    <a:schemeClr val="accent2"/>
                  </a:solidFill>
                  <a:latin typeface="华文隶书" panose="02010800040101010101" pitchFamily="2" charset="-122"/>
                  <a:ea typeface="华文隶书" panose="02010800040101010101" pitchFamily="2" charset="-122"/>
                </a:rPr>
                <a:t>进阶演练</a:t>
              </a:r>
            </a:p>
          </p:txBody>
        </p:sp>
      </p:grpSp>
      <p:sp>
        <p:nvSpPr>
          <p:cNvPr id="2" name="矩形 1"/>
          <p:cNvSpPr>
            <a:spLocks noChangeAspect="1"/>
          </p:cNvSpPr>
          <p:nvPr/>
        </p:nvSpPr>
        <p:spPr>
          <a:xfrm>
            <a:off x="381000" y="802704"/>
            <a:ext cx="11430000" cy="5633593"/>
          </a:xfrm>
          <a:prstGeom prst="rect">
            <a:avLst/>
          </a:prstGeom>
        </p:spPr>
        <p:txBody>
          <a:bodyPr>
            <a:spAutoFit/>
          </a:bodyPr>
          <a:lstStyle/>
          <a:p>
            <a:pPr algn="ctr">
              <a:lnSpc>
                <a:spcPct val="130000"/>
              </a:lnSpc>
              <a:spcAft>
                <a:spcPts val="0"/>
              </a:spcAft>
              <a:tabLst>
                <a:tab pos="1188085" algn="l"/>
                <a:tab pos="2163445" algn="l"/>
                <a:tab pos="3142615" algn="l"/>
                <a:tab pos="4190365" algn="l"/>
              </a:tabLst>
            </a:pPr>
            <a:r>
              <a:rPr lang="zh-CN" altLang="zh-CN" sz="2800">
                <a:solidFill>
                  <a:srgbClr val="000000"/>
                </a:solidFill>
                <a:latin typeface="NEU-BZ-S92"/>
                <a:ea typeface="方正大雅宋简体"/>
                <a:cs typeface="Times New Roman" panose="02020603050405020304" pitchFamily="18" charset="0"/>
              </a:rPr>
              <a:t>基础巩固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一、根据句意及所给提示填空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.After the sports meeting,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每个人</a:t>
            </a:r>
            <a:r>
              <a:rPr lang="en-US" altLang="zh-CN" sz="2800">
                <a:solidFill>
                  <a:srgbClr val="000000"/>
                </a:solidFill>
                <a:latin typeface="Times New Roman" panose="02020603050405020304" pitchFamily="18" charset="0"/>
                <a:cs typeface="Times New Roman" panose="02020603050405020304" pitchFamily="18" charset="0"/>
              </a:rPr>
              <a:t>) is very tired but relaxed.</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.Keeping a diary(</a:t>
            </a:r>
            <a:r>
              <a:rPr lang="zh-CN" altLang="zh-CN" sz="2800">
                <a:solidFill>
                  <a:srgbClr val="000000"/>
                </a:solidFill>
                <a:latin typeface="Times New Roman" panose="02020603050405020304" pitchFamily="18" charset="0"/>
                <a:cs typeface="Times New Roman" panose="02020603050405020304" pitchFamily="18" charset="0"/>
              </a:rPr>
              <a:t>记日记</a:t>
            </a:r>
            <a:r>
              <a:rPr lang="en-US" altLang="zh-CN" sz="2800">
                <a:solidFill>
                  <a:srgbClr val="000000"/>
                </a:solidFill>
                <a:latin typeface="Times New Roman" panose="02020603050405020304" pitchFamily="18" charset="0"/>
                <a:cs typeface="Times New Roman" panose="02020603050405020304" pitchFamily="18" charset="0"/>
              </a:rPr>
              <a:t>) can help him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记住</a:t>
            </a:r>
            <a:r>
              <a:rPr lang="en-US" altLang="zh-CN" sz="2800">
                <a:solidFill>
                  <a:srgbClr val="000000"/>
                </a:solidFill>
                <a:latin typeface="Times New Roman" panose="02020603050405020304" pitchFamily="18" charset="0"/>
                <a:cs typeface="Times New Roman" panose="02020603050405020304" pitchFamily="18" charset="0"/>
              </a:rPr>
              <a:t>) some interesting things.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.He is interested in geography because he likes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旅行</a:t>
            </a:r>
            <a:r>
              <a:rPr lang="en-US" altLang="zh-CN" sz="2800">
                <a:solidFill>
                  <a:srgbClr val="000000"/>
                </a:solidFill>
                <a:latin typeface="Times New Roman" panose="02020603050405020304" pitchFamily="18" charset="0"/>
                <a:cs typeface="Times New Roman" panose="02020603050405020304" pitchFamily="18" charset="0"/>
              </a:rPr>
              <a:t>) very much.</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.David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感觉</a:t>
            </a:r>
            <a:r>
              <a:rPr lang="en-US" altLang="zh-CN" sz="2800">
                <a:solidFill>
                  <a:srgbClr val="000000"/>
                </a:solidFill>
                <a:latin typeface="Times New Roman" panose="02020603050405020304" pitchFamily="18" charset="0"/>
                <a:cs typeface="Times New Roman" panose="02020603050405020304" pitchFamily="18" charset="0"/>
              </a:rPr>
              <a:t>) very happy to be a member of the volleyball team.</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.Bob thinks football is an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e</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sport.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5" name="矩形 14"/>
          <p:cNvSpPr>
            <a:spLocks noChangeAspect="1"/>
          </p:cNvSpPr>
          <p:nvPr/>
        </p:nvSpPr>
        <p:spPr>
          <a:xfrm>
            <a:off x="4596872" y="1847544"/>
            <a:ext cx="1499128"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everyone</a:t>
            </a:r>
            <a:endParaRPr lang="zh-CN" altLang="en-US" sz="2800"/>
          </a:p>
        </p:txBody>
      </p:sp>
      <p:sp>
        <p:nvSpPr>
          <p:cNvPr id="16" name="矩形 15"/>
          <p:cNvSpPr>
            <a:spLocks noChangeAspect="1"/>
          </p:cNvSpPr>
          <p:nvPr/>
        </p:nvSpPr>
        <p:spPr>
          <a:xfrm>
            <a:off x="6747314" y="2492056"/>
            <a:ext cx="163859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remember</a:t>
            </a:r>
            <a:endParaRPr lang="zh-CN" altLang="en-US" sz="2800"/>
          </a:p>
        </p:txBody>
      </p:sp>
      <p:sp>
        <p:nvSpPr>
          <p:cNvPr id="17" name="矩形 16"/>
          <p:cNvSpPr>
            <a:spLocks noChangeAspect="1"/>
          </p:cNvSpPr>
          <p:nvPr/>
        </p:nvSpPr>
        <p:spPr>
          <a:xfrm>
            <a:off x="7935313" y="3547582"/>
            <a:ext cx="155844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travelling</a:t>
            </a:r>
            <a:endParaRPr lang="zh-CN" altLang="en-US" sz="2800"/>
          </a:p>
        </p:txBody>
      </p:sp>
      <p:sp>
        <p:nvSpPr>
          <p:cNvPr id="18" name="矩形 17"/>
          <p:cNvSpPr>
            <a:spLocks noChangeAspect="1"/>
          </p:cNvSpPr>
          <p:nvPr/>
        </p:nvSpPr>
        <p:spPr>
          <a:xfrm>
            <a:off x="2644122" y="4667465"/>
            <a:ext cx="1220206"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feels</a:t>
            </a:r>
            <a:r>
              <a:rPr lang="zh-CN" altLang="en-US" sz="2800">
                <a:solidFill>
                  <a:srgbClr val="FF0000"/>
                </a:solidFill>
                <a:latin typeface="Times New Roman" panose="02020603050405020304" pitchFamily="18" charset="0"/>
              </a:rPr>
              <a:t>　</a:t>
            </a:r>
            <a:endParaRPr lang="zh-CN" altLang="en-US" sz="2800"/>
          </a:p>
        </p:txBody>
      </p:sp>
      <p:sp>
        <p:nvSpPr>
          <p:cNvPr id="19" name="矩形 18"/>
          <p:cNvSpPr>
            <a:spLocks noChangeAspect="1"/>
          </p:cNvSpPr>
          <p:nvPr/>
        </p:nvSpPr>
        <p:spPr>
          <a:xfrm>
            <a:off x="4736333" y="5787348"/>
            <a:ext cx="1338828"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exciting</a:t>
            </a:r>
            <a:endParaRPr lang="zh-CN" altLang="en-US" sz="2800"/>
          </a:p>
        </p:txBody>
      </p:sp>
    </p:spTree>
    <p:extLst>
      <p:ext uri="{BB962C8B-B14F-4D97-AF65-F5344CB8AC3E}">
        <p14:creationId xmlns:p14="http://schemas.microsoft.com/office/powerpoint/2010/main" val="2679658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2"/>
                                        </p:tgtEl>
                                        <p:attrNameLst>
                                          <p:attrName>r</p:attrName>
                                        </p:attrNameLst>
                                      </p:cBhvr>
                                    </p:animRot>
                                    <p:animRot by="-240000">
                                      <p:cBhvr>
                                        <p:cTn id="7" dur="200" fill="hold">
                                          <p:stCondLst>
                                            <p:cond delay="200"/>
                                          </p:stCondLst>
                                        </p:cTn>
                                        <p:tgtEl>
                                          <p:spTgt spid="12"/>
                                        </p:tgtEl>
                                        <p:attrNameLst>
                                          <p:attrName>r</p:attrName>
                                        </p:attrNameLst>
                                      </p:cBhvr>
                                    </p:animRot>
                                    <p:animRot by="240000">
                                      <p:cBhvr>
                                        <p:cTn id="8" dur="200" fill="hold">
                                          <p:stCondLst>
                                            <p:cond delay="400"/>
                                          </p:stCondLst>
                                        </p:cTn>
                                        <p:tgtEl>
                                          <p:spTgt spid="12"/>
                                        </p:tgtEl>
                                        <p:attrNameLst>
                                          <p:attrName>r</p:attrName>
                                        </p:attrNameLst>
                                      </p:cBhvr>
                                    </p:animRot>
                                    <p:animRot by="-240000">
                                      <p:cBhvr>
                                        <p:cTn id="9" dur="200" fill="hold">
                                          <p:stCondLst>
                                            <p:cond delay="600"/>
                                          </p:stCondLst>
                                        </p:cTn>
                                        <p:tgtEl>
                                          <p:spTgt spid="12"/>
                                        </p:tgtEl>
                                        <p:attrNameLst>
                                          <p:attrName>r</p:attrName>
                                        </p:attrNameLst>
                                      </p:cBhvr>
                                    </p:animRot>
                                    <p:animRot by="120000">
                                      <p:cBhvr>
                                        <p:cTn id="10" dur="200" fill="hold">
                                          <p:stCondLst>
                                            <p:cond delay="800"/>
                                          </p:stCondLst>
                                        </p:cTn>
                                        <p:tgtEl>
                                          <p:spTgt spid="1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randombar(horizontal)">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randombar(horizontal)">
                                      <p:cBhvr>
                                        <p:cTn id="20" dur="500"/>
                                        <p:tgtEl>
                                          <p:spTgt spid="16"/>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randombar(horizontal)">
                                      <p:cBhvr>
                                        <p:cTn id="25" dur="500"/>
                                        <p:tgtEl>
                                          <p:spTgt spid="17"/>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randombar(horizontal)">
                                      <p:cBhvr>
                                        <p:cTn id="30" dur="500"/>
                                        <p:tgtEl>
                                          <p:spTgt spid="18"/>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randombar(horizontal)">
                                      <p:cBhvr>
                                        <p:cTn id="3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94600"/>
            <a:ext cx="6388287"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二、用方框中所给词汇的适当形式填</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空</a:t>
            </a:r>
            <a:r>
              <a:rPr lang="en-US"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1347086"/>
            <a:ext cx="8922635" cy="652486"/>
          </a:xfrm>
          <a:prstGeom prst="rect">
            <a:avLst/>
          </a:prstGeom>
          <a:ln>
            <a:solidFill>
              <a:schemeClr val="tx1"/>
            </a:solidFill>
          </a:ln>
        </p:spPr>
        <p:txBody>
          <a:bodyPr wrap="none">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listen to, be good at, the same as, have a ...class, feel </a:t>
            </a:r>
            <a:r>
              <a:rPr lang="en-US" altLang="zh-CN" sz="2800" smtClean="0">
                <a:solidFill>
                  <a:srgbClr val="000000"/>
                </a:solidFill>
                <a:latin typeface="Times New Roman" panose="02020603050405020304" pitchFamily="18" charset="0"/>
                <a:cs typeface="Times New Roman" panose="02020603050405020304" pitchFamily="18" charset="0"/>
              </a:rPr>
              <a:t>excited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81000" y="2077122"/>
            <a:ext cx="11430000" cy="289310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.The volleyball game makes us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.Mary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swimming </a:t>
            </a:r>
            <a:r>
              <a:rPr lang="en-US" altLang="zh-CN" sz="2800">
                <a:solidFill>
                  <a:srgbClr val="000000"/>
                </a:solidFill>
                <a:latin typeface="Times New Roman" panose="02020603050405020304" pitchFamily="18" charset="0"/>
                <a:cs typeface="Times New Roman" panose="02020603050405020304" pitchFamily="18" charset="0"/>
              </a:rPr>
              <a:t>and running.So her favourite class is PE.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.English names are not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Chinese names.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.His brother enjoys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music after dinner.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.Bob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PE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on Tuesday.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a:spLocks noChangeAspect="1"/>
          </p:cNvSpPr>
          <p:nvPr/>
        </p:nvSpPr>
        <p:spPr>
          <a:xfrm>
            <a:off x="5537717" y="2069191"/>
            <a:ext cx="184537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feel excited</a:t>
            </a:r>
            <a:endParaRPr lang="zh-CN" altLang="en-US" sz="2800"/>
          </a:p>
        </p:txBody>
      </p:sp>
      <p:sp>
        <p:nvSpPr>
          <p:cNvPr id="6" name="矩形 5"/>
          <p:cNvSpPr>
            <a:spLocks noChangeAspect="1"/>
          </p:cNvSpPr>
          <p:nvPr/>
        </p:nvSpPr>
        <p:spPr>
          <a:xfrm>
            <a:off x="2036670" y="2600688"/>
            <a:ext cx="1579278"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is good at</a:t>
            </a:r>
            <a:endParaRPr lang="zh-CN" altLang="en-US" sz="2800"/>
          </a:p>
        </p:txBody>
      </p:sp>
      <p:sp>
        <p:nvSpPr>
          <p:cNvPr id="7" name="矩形 6"/>
          <p:cNvSpPr>
            <a:spLocks noChangeAspect="1"/>
          </p:cNvSpPr>
          <p:nvPr/>
        </p:nvSpPr>
        <p:spPr>
          <a:xfrm>
            <a:off x="4516722" y="3193829"/>
            <a:ext cx="183575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the same as</a:t>
            </a:r>
            <a:endParaRPr lang="zh-CN" altLang="en-US" sz="2800"/>
          </a:p>
        </p:txBody>
      </p:sp>
      <p:sp>
        <p:nvSpPr>
          <p:cNvPr id="8" name="矩形 7"/>
          <p:cNvSpPr>
            <a:spLocks noChangeAspect="1"/>
          </p:cNvSpPr>
          <p:nvPr/>
        </p:nvSpPr>
        <p:spPr>
          <a:xfrm>
            <a:off x="3924437" y="3737943"/>
            <a:ext cx="183575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listening to</a:t>
            </a:r>
            <a:endParaRPr lang="zh-CN" altLang="en-US" sz="2800"/>
          </a:p>
        </p:txBody>
      </p:sp>
      <p:sp>
        <p:nvSpPr>
          <p:cNvPr id="9" name="矩形 8"/>
          <p:cNvSpPr>
            <a:spLocks noChangeAspect="1"/>
          </p:cNvSpPr>
          <p:nvPr/>
        </p:nvSpPr>
        <p:spPr>
          <a:xfrm>
            <a:off x="1739384" y="4320810"/>
            <a:ext cx="3491661"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has </a:t>
            </a:r>
            <a:r>
              <a:rPr lang="en-US" altLang="zh-CN" sz="2800" smtClean="0">
                <a:solidFill>
                  <a:srgbClr val="FF0000"/>
                </a:solidFill>
                <a:latin typeface="Times New Roman" panose="02020603050405020304" pitchFamily="18" charset="0"/>
              </a:rPr>
              <a:t>a                     class</a:t>
            </a:r>
            <a:endParaRPr lang="zh-CN" altLang="en-US" sz="2800"/>
          </a:p>
        </p:txBody>
      </p:sp>
    </p:spTree>
    <p:extLst>
      <p:ext uri="{BB962C8B-B14F-4D97-AF65-F5344CB8AC3E}">
        <p14:creationId xmlns:p14="http://schemas.microsoft.com/office/powerpoint/2010/main" val="223778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randombar(horizontal)">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941193"/>
            <a:ext cx="11430000" cy="4573560"/>
          </a:xfrm>
          <a:prstGeom prst="rect">
            <a:avLst/>
          </a:prstGeom>
        </p:spPr>
        <p:txBody>
          <a:bodyPr>
            <a:spAutoFit/>
          </a:bodyPr>
          <a:lstStyle/>
          <a:p>
            <a:pPr algn="ctr">
              <a:lnSpc>
                <a:spcPct val="130000"/>
              </a:lnSpc>
              <a:spcAft>
                <a:spcPts val="0"/>
              </a:spcAft>
              <a:tabLst>
                <a:tab pos="1188085" algn="l"/>
                <a:tab pos="2163445" algn="l"/>
                <a:tab pos="3142615" algn="l"/>
                <a:tab pos="4190365" algn="l"/>
              </a:tabLst>
            </a:pPr>
            <a:r>
              <a:rPr lang="zh-CN" altLang="zh-CN" sz="2800">
                <a:solidFill>
                  <a:srgbClr val="000000"/>
                </a:solidFill>
                <a:latin typeface="NEU-BZ-S92"/>
                <a:ea typeface="方正大雅宋简体"/>
                <a:cs typeface="Times New Roman" panose="02020603050405020304" pitchFamily="18" charset="0"/>
              </a:rPr>
              <a:t>能力提升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三、句型转换</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.Jenny is in Class 6, and I am in Class 6 too.(</a:t>
            </a:r>
            <a:r>
              <a:rPr lang="zh-CN" altLang="zh-CN" sz="2800">
                <a:solidFill>
                  <a:srgbClr val="000000"/>
                </a:solidFill>
                <a:latin typeface="Times New Roman" panose="02020603050405020304" pitchFamily="18" charset="0"/>
                <a:cs typeface="Times New Roman" panose="02020603050405020304" pitchFamily="18" charset="0"/>
              </a:rPr>
              <a:t>改为同义句</a:t>
            </a:r>
            <a:r>
              <a:rPr lang="en-US" altLang="zh-CN" sz="2800" smtClean="0">
                <a:solidFill>
                  <a:srgbClr val="000000"/>
                </a:solidFill>
                <a:latin typeface="Times New Roman" panose="02020603050405020304" pitchFamily="18" charset="0"/>
                <a:cs typeface="Times New Roman" panose="02020603050405020304" pitchFamily="18" charset="0"/>
              </a:rPr>
              <a:t>)</a:t>
            </a:r>
          </a:p>
          <a:p>
            <a:pPr>
              <a:lnSpc>
                <a:spcPct val="130000"/>
              </a:lnSpc>
              <a:spcAft>
                <a:spcPts val="0"/>
              </a:spcAft>
              <a:tabLst>
                <a:tab pos="1188085" algn="l"/>
                <a:tab pos="2163445" algn="l"/>
                <a:tab pos="3142615" algn="l"/>
                <a:tab pos="4190365" algn="l"/>
              </a:tabLst>
            </a:pP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.Classes are from 8:00 to 11:50 in the morning.(</a:t>
            </a:r>
            <a:r>
              <a:rPr lang="zh-CN" altLang="zh-CN" sz="2800">
                <a:solidFill>
                  <a:srgbClr val="000000"/>
                </a:solidFill>
                <a:latin typeface="Times New Roman" panose="02020603050405020304" pitchFamily="18" charset="0"/>
                <a:cs typeface="Times New Roman" panose="02020603050405020304" pitchFamily="18" charset="0"/>
              </a:rPr>
              <a:t>改为同义句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Classes start at 8:00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11:50 in the morning.</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.He goes into the classroom.He doesn’t find Jack.(</a:t>
            </a:r>
            <a:r>
              <a:rPr lang="zh-CN" altLang="zh-CN" sz="2800">
                <a:solidFill>
                  <a:srgbClr val="000000"/>
                </a:solidFill>
                <a:latin typeface="Times New Roman" panose="02020603050405020304" pitchFamily="18" charset="0"/>
                <a:cs typeface="Times New Roman" panose="02020603050405020304" pitchFamily="18" charset="0"/>
              </a:rPr>
              <a:t>合并为一个句子</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He goes into the classroom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Jack.</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401548" y="2634832"/>
            <a:ext cx="468750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Jenny and I are both in Class 6.</a:t>
            </a:r>
            <a:endParaRPr lang="zh-CN" altLang="en-US" sz="2800"/>
          </a:p>
        </p:txBody>
      </p:sp>
      <p:sp>
        <p:nvSpPr>
          <p:cNvPr id="4" name="矩形 3"/>
          <p:cNvSpPr>
            <a:spLocks noChangeAspect="1"/>
          </p:cNvSpPr>
          <p:nvPr/>
        </p:nvSpPr>
        <p:spPr>
          <a:xfrm>
            <a:off x="3976954" y="3682796"/>
            <a:ext cx="160973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and finish</a:t>
            </a:r>
            <a:endParaRPr lang="zh-CN" altLang="en-US" sz="2800"/>
          </a:p>
        </p:txBody>
      </p:sp>
      <p:sp>
        <p:nvSpPr>
          <p:cNvPr id="5" name="矩形 4"/>
          <p:cNvSpPr>
            <a:spLocks noChangeAspect="1"/>
          </p:cNvSpPr>
          <p:nvPr/>
        </p:nvSpPr>
        <p:spPr>
          <a:xfrm>
            <a:off x="4870806" y="4846826"/>
            <a:ext cx="2451248"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but doesn’t find</a:t>
            </a:r>
            <a:endParaRPr lang="zh-CN" altLang="en-US" sz="2800"/>
          </a:p>
        </p:txBody>
      </p:sp>
    </p:spTree>
    <p:extLst>
      <p:ext uri="{BB962C8B-B14F-4D97-AF65-F5344CB8AC3E}">
        <p14:creationId xmlns:p14="http://schemas.microsoft.com/office/powerpoint/2010/main" val="1179353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303</TotalTime>
  <Words>648</Words>
  <Application>Microsoft Office PowerPoint</Application>
  <PresentationFormat>宽屏</PresentationFormat>
  <Paragraphs>141</Paragraphs>
  <Slides>16</Slides>
  <Notes>1</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16</vt:i4>
      </vt:variant>
    </vt:vector>
  </HeadingPairs>
  <TitlesOfParts>
    <vt:vector size="29" baseType="lpstr">
      <vt:lpstr>NEU-BZ-S92</vt:lpstr>
      <vt:lpstr>方正大雅宋简体</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50</cp:revision>
  <dcterms:created xsi:type="dcterms:W3CDTF">2021-07-19T03:09:34Z</dcterms:created>
  <dcterms:modified xsi:type="dcterms:W3CDTF">2025-09-09T05:55:45Z</dcterms:modified>
</cp:coreProperties>
</file>